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295" r:id="rId14"/>
    <p:sldId id="258" r:id="rId15"/>
    <p:sldId id="259" r:id="rId16"/>
    <p:sldId id="260" r:id="rId17"/>
    <p:sldId id="261" r:id="rId18"/>
    <p:sldId id="296" r:id="rId19"/>
    <p:sldId id="264" r:id="rId20"/>
    <p:sldId id="265" r:id="rId21"/>
    <p:sldId id="266" r:id="rId22"/>
    <p:sldId id="267" r:id="rId23"/>
    <p:sldId id="268" r:id="rId24"/>
    <p:sldId id="269" r:id="rId25"/>
    <p:sldId id="297" r:id="rId26"/>
    <p:sldId id="271" r:id="rId27"/>
    <p:sldId id="272" r:id="rId28"/>
    <p:sldId id="298" r:id="rId29"/>
    <p:sldId id="275" r:id="rId30"/>
    <p:sldId id="299" r:id="rId31"/>
    <p:sldId id="277" r:id="rId32"/>
    <p:sldId id="278" r:id="rId33"/>
    <p:sldId id="307" r:id="rId34"/>
    <p:sldId id="279" r:id="rId35"/>
    <p:sldId id="280" r:id="rId36"/>
    <p:sldId id="281" r:id="rId37"/>
    <p:sldId id="283" r:id="rId38"/>
    <p:sldId id="308" r:id="rId39"/>
    <p:sldId id="284" r:id="rId40"/>
    <p:sldId id="301" r:id="rId41"/>
    <p:sldId id="300" r:id="rId42"/>
    <p:sldId id="286" r:id="rId43"/>
    <p:sldId id="287" r:id="rId44"/>
    <p:sldId id="302" r:id="rId45"/>
    <p:sldId id="289" r:id="rId46"/>
    <p:sldId id="290" r:id="rId47"/>
    <p:sldId id="303" r:id="rId48"/>
    <p:sldId id="304" r:id="rId49"/>
    <p:sldId id="305" r:id="rId50"/>
    <p:sldId id="291" r:id="rId51"/>
    <p:sldId id="292" r:id="rId52"/>
    <p:sldId id="293" r:id="rId53"/>
    <p:sldId id="30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0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8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8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5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9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95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17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8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57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7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6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4095F-F59E-456B-BEB8-F7D8F3651673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22C77-295C-4345-A650-185CB356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scf.ru/" TargetMode="External"/><Relationship Id="rId2" Type="http://schemas.openxmlformats.org/officeDocument/2006/relationships/hyperlink" Target="https://www.rospotrebnadzor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arents.ru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Качественный анализ интерфейсов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04949" y="179705"/>
            <a:ext cx="10515600" cy="142465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Процесс сертификации ПО, который существует сей</a:t>
            </a:r>
            <a:br>
              <a:rPr lang="ru-RU" dirty="0"/>
            </a:br>
            <a:r>
              <a:rPr lang="ru-RU" dirty="0"/>
              <a:t>час, оценивает только корректность кода и алгоритмов,</a:t>
            </a:r>
            <a:br>
              <a:rPr lang="ru-RU" dirty="0"/>
            </a:br>
            <a:r>
              <a:rPr lang="ru-RU" dirty="0"/>
              <a:t>и не включает в себя оценку эргономики интерфейса.</a:t>
            </a:r>
            <a:r>
              <a:rPr lang="ru-RU" dirty="0"/>
              <a:t> 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549" y="1972231"/>
            <a:ext cx="5647979" cy="28958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65" y="2515119"/>
            <a:ext cx="5456460" cy="16079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63" y="3986213"/>
            <a:ext cx="5745707" cy="7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3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Способы оценки эргономичности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5660967"/>
            <a:ext cx="10515600" cy="97319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Crystal A., Ellington B. Task analysis and human-computer interaction:</a:t>
            </a:r>
            <a:br>
              <a:rPr lang="en-US" dirty="0"/>
            </a:br>
            <a:r>
              <a:rPr lang="en-US" dirty="0"/>
              <a:t>approaches, techniques, and levels of analysis.– Proceedings of the Tenth </a:t>
            </a:r>
            <a:r>
              <a:rPr lang="en-US" dirty="0" smtClean="0"/>
              <a:t>Americas</a:t>
            </a:r>
            <a:r>
              <a:rPr lang="ru-RU" dirty="0" smtClean="0"/>
              <a:t> </a:t>
            </a:r>
            <a:r>
              <a:rPr lang="en-US" dirty="0" smtClean="0"/>
              <a:t>Conference </a:t>
            </a:r>
            <a:r>
              <a:rPr lang="en-US" dirty="0"/>
              <a:t>on Information Systems, New York, New York, August 2004</a:t>
            </a:r>
            <a:r>
              <a:rPr lang="en-US" dirty="0"/>
              <a:t> </a:t>
            </a:r>
            <a:br>
              <a:rPr lang="en-US" dirty="0"/>
            </a:b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946" y="1308043"/>
            <a:ext cx="4749365" cy="435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48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555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56211"/>
            <a:ext cx="10515600" cy="53207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В данной теме будут рассмотрены упражнения, посвященные преобладающим сегодня эвристическим принципам построения и анализа удобного интерфейса:</a:t>
            </a:r>
          </a:p>
          <a:p>
            <a:r>
              <a:rPr lang="ru-RU" dirty="0" smtClean="0"/>
              <a:t>Просмотр веб-страниц;</a:t>
            </a:r>
          </a:p>
          <a:p>
            <a:r>
              <a:rPr lang="ru-RU" dirty="0" smtClean="0"/>
              <a:t>Способы достижения быстрого просмотра веб-сайта;</a:t>
            </a:r>
          </a:p>
          <a:p>
            <a:r>
              <a:rPr lang="ru-RU" dirty="0" smtClean="0"/>
              <a:t>Недостаточная очевидность; </a:t>
            </a:r>
          </a:p>
          <a:p>
            <a:r>
              <a:rPr lang="ru-RU" dirty="0"/>
              <a:t>С</a:t>
            </a:r>
            <a:r>
              <a:rPr lang="ru-RU" dirty="0" smtClean="0"/>
              <a:t>окращение текстовой информации;</a:t>
            </a:r>
          </a:p>
          <a:p>
            <a:r>
              <a:rPr lang="ru-RU" dirty="0" smtClean="0"/>
              <a:t>Оценка начальной страницы веб-сайта;</a:t>
            </a:r>
          </a:p>
          <a:p>
            <a:r>
              <a:rPr lang="ru-RU" dirty="0" smtClean="0"/>
              <a:t>Использование вкладок;</a:t>
            </a:r>
          </a:p>
          <a:p>
            <a:r>
              <a:rPr lang="ru-RU" dirty="0" smtClean="0"/>
              <a:t>Анализ навигации веб-сайта;</a:t>
            </a:r>
          </a:p>
          <a:p>
            <a:r>
              <a:rPr lang="ru-RU" dirty="0" smtClean="0"/>
              <a:t>Анализ доброжелательности пользователя.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0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1. Просмотр веб-страниц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033" y="2714640"/>
            <a:ext cx="8006542" cy="3750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90687"/>
            <a:ext cx="10515600" cy="102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Установлено несколько важных фактов о том, как пользователь работает с информацией на веб-сайтах: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784"/>
          <a:stretch/>
        </p:blipFill>
        <p:spPr>
          <a:xfrm>
            <a:off x="1278612" y="1920239"/>
            <a:ext cx="9751156" cy="40316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96390" y="245484"/>
            <a:ext cx="10515600" cy="10239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II. </a:t>
            </a:r>
            <a:r>
              <a:rPr lang="ru-RU" dirty="0" smtClean="0"/>
              <a:t>Пользователи принимают неоптимальное решение при работе с опциями. Быстро выбирают тот вариант, который кажется более подходящим в данный момент.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2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1054331" y="2779655"/>
            <a:ext cx="10515600" cy="192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III. </a:t>
            </a:r>
            <a:r>
              <a:rPr lang="ru-RU" dirty="0" smtClean="0"/>
              <a:t>Пользователи стараются применять известные им</a:t>
            </a:r>
            <a:r>
              <a:rPr lang="en-GB" dirty="0" smtClean="0"/>
              <a:t> </a:t>
            </a:r>
            <a:r>
              <a:rPr lang="ru-RU" dirty="0" smtClean="0"/>
              <a:t>методы работы с интерфейсом, совершенной не учитывая, что другие возможности интерфейса были бы быстрее в использовании.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8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477"/>
          <a:stretch/>
        </p:blipFill>
        <p:spPr>
          <a:xfrm>
            <a:off x="746846" y="2069870"/>
            <a:ext cx="10399341" cy="42810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120832" y="144521"/>
            <a:ext cx="10515600" cy="192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I</a:t>
            </a:r>
            <a:r>
              <a:rPr lang="en-GB" dirty="0"/>
              <a:t>V</a:t>
            </a:r>
            <a:r>
              <a:rPr lang="en-GB" dirty="0" smtClean="0"/>
              <a:t>. </a:t>
            </a:r>
            <a:r>
              <a:rPr lang="ru-RU" dirty="0" smtClean="0"/>
              <a:t>Пользователи проводят 80% времени в верхней части веб-страницы, и только 20% времени ниже полосы прокрутки. Кроме того, 70% времени пользователи просматривают левую половину страницу и 30% правую.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38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1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90688"/>
            <a:ext cx="10515600" cy="46254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Выполнить поисковое задание в Интернете: за 5 минут найти информацию о стоимости самого дешевого </a:t>
            </a:r>
            <a:r>
              <a:rPr lang="en-GB" dirty="0" err="1" smtClean="0"/>
              <a:t>Ipad</a:t>
            </a:r>
            <a:r>
              <a:rPr lang="en-GB" dirty="0" smtClean="0"/>
              <a:t> </a:t>
            </a:r>
            <a:r>
              <a:rPr lang="ru-RU" dirty="0" smtClean="0"/>
              <a:t>в Санкт-Петербурге.</a:t>
            </a:r>
          </a:p>
          <a:p>
            <a:r>
              <a:rPr lang="ru-RU" dirty="0" smtClean="0"/>
              <a:t>За 1 минуту найти максимальное количество ссылок о себе в Интернете.</a:t>
            </a:r>
          </a:p>
          <a:p>
            <a:r>
              <a:rPr lang="ru-RU" dirty="0" smtClean="0"/>
              <a:t>Провести эксперимент по оценке временных затрат своей работы в Интернете при поиске различной информации, вычислить среднее и СКО.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 smtClean="0"/>
              <a:t>Цель первого упражнения – заострить внимание разработчика пользовательских интерфейсов на особенностях быстрой работы современных пользователей в сети. Для этого необходимо выполнить задачи на скорость, чтобы внимательно изучить свои действия при быстром просмотре веб-сайтов.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6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Способы достижения быстрого просмотра веб-сайта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108" y="2530994"/>
            <a:ext cx="4793558" cy="42513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90688"/>
            <a:ext cx="10515600" cy="192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Для того, чтобы достигнуть быстрого и удобного просмотра веб-сайта существует несколько способов: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05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Существующие</a:t>
            </a:r>
            <a:br>
              <a:rPr lang="ru-RU" dirty="0"/>
            </a:br>
            <a:r>
              <a:rPr lang="ru-RU" dirty="0"/>
              <a:t>решения для оценки эргономичности ПО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/>
              <a:t>ГОСТ 28195-89 Оценка качества программных средств. Общие </a:t>
            </a:r>
            <a:r>
              <a:rPr lang="ru-RU" b="1" dirty="0" smtClean="0"/>
              <a:t>положения</a:t>
            </a:r>
          </a:p>
          <a:p>
            <a:r>
              <a:rPr lang="ru-RU" dirty="0" smtClean="0"/>
              <a:t>Рассматривает </a:t>
            </a:r>
            <a:r>
              <a:rPr lang="ru-RU" dirty="0"/>
              <a:t>комплексное качество ПО, в том числе интерфейса.</a:t>
            </a:r>
          </a:p>
          <a:p>
            <a:r>
              <a:rPr lang="ru-RU" dirty="0"/>
              <a:t>Задает метрики оценки и критерии замера метрики. Критерии </a:t>
            </a:r>
            <a:r>
              <a:rPr lang="ru-RU" dirty="0" err="1" smtClean="0"/>
              <a:t>бинарны</a:t>
            </a:r>
            <a:r>
              <a:rPr lang="ru-RU" dirty="0" smtClean="0"/>
              <a:t> (</a:t>
            </a:r>
            <a:r>
              <a:rPr lang="ru-RU" dirty="0"/>
              <a:t>либо 0, либо 1). </a:t>
            </a:r>
            <a:endParaRPr lang="ru-RU" dirty="0" smtClean="0"/>
          </a:p>
          <a:p>
            <a:r>
              <a:rPr lang="ru-RU" dirty="0" smtClean="0"/>
              <a:t>Соответствие </a:t>
            </a:r>
            <a:r>
              <a:rPr lang="ru-RU" dirty="0"/>
              <a:t>критерию определяется по </a:t>
            </a:r>
            <a:r>
              <a:rPr lang="ru-RU" dirty="0" smtClean="0"/>
              <a:t>количеству соблюденных </a:t>
            </a:r>
            <a:r>
              <a:rPr lang="ru-RU" dirty="0"/>
              <a:t>метрик. </a:t>
            </a:r>
            <a:endParaRPr lang="ru-RU" dirty="0" smtClean="0"/>
          </a:p>
          <a:p>
            <a:pPr marL="0" indent="0">
              <a:buNone/>
            </a:pPr>
            <a:r>
              <a:rPr lang="ru-RU" b="1" dirty="0" smtClean="0"/>
              <a:t>ГОСТ </a:t>
            </a:r>
            <a:r>
              <a:rPr lang="ru-RU" b="1" dirty="0"/>
              <a:t>Р ИСО/МЭК 9126-93 Оценка </a:t>
            </a:r>
            <a:r>
              <a:rPr lang="ru-RU" b="1" dirty="0" smtClean="0"/>
              <a:t>программной продукции</a:t>
            </a:r>
            <a:r>
              <a:rPr lang="ru-RU" b="1" dirty="0"/>
              <a:t>. Характеристики качества и руководства по их применению</a:t>
            </a:r>
          </a:p>
          <a:p>
            <a:r>
              <a:rPr lang="ru-RU" dirty="0"/>
              <a:t>Определяет 6 характеристик, которые описывают качество программного обеспечения. Описывает использование характеристик качества</a:t>
            </a:r>
          </a:p>
          <a:p>
            <a:r>
              <a:rPr lang="ru-RU" dirty="0"/>
              <a:t>для оценки качества ПО. Не определяет методы измерения, ранжирования и оценки. Помогает установить требования к качеству ПО.</a:t>
            </a:r>
          </a:p>
        </p:txBody>
      </p:sp>
    </p:spTree>
    <p:extLst>
      <p:ext uri="{BB962C8B-B14F-4D97-AF65-F5344CB8AC3E}">
        <p14:creationId xmlns:p14="http://schemas.microsoft.com/office/powerpoint/2010/main" val="190037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68"/>
          <a:stretch/>
        </p:blipFill>
        <p:spPr>
          <a:xfrm>
            <a:off x="499022" y="1895301"/>
            <a:ext cx="11081694" cy="31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541" y="569349"/>
            <a:ext cx="9926565" cy="59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021" y="2352516"/>
            <a:ext cx="8553435" cy="241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525" y="511074"/>
            <a:ext cx="9608408" cy="596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482" y="350881"/>
            <a:ext cx="9085567" cy="604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2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Выполнить поисковое задание в Интернете: найти по одному примеру веб-сайта, каждый из которых иллюстрирует один из указанных способов достижения быстрого просмотра веб-сайта.</a:t>
            </a:r>
          </a:p>
          <a:p>
            <a:r>
              <a:rPr lang="ru-RU" dirty="0" smtClean="0"/>
              <a:t>Найти примеры пяти веб-сайтов для каждого из указанных способов.</a:t>
            </a:r>
          </a:p>
          <a:p>
            <a:r>
              <a:rPr lang="ru-RU" dirty="0" smtClean="0"/>
              <a:t>Найти примеры нескольких комбинаций трех указанных способов.</a:t>
            </a:r>
          </a:p>
        </p:txBody>
      </p:sp>
    </p:spTree>
    <p:extLst>
      <p:ext uri="{BB962C8B-B14F-4D97-AF65-F5344CB8AC3E}">
        <p14:creationId xmlns:p14="http://schemas.microsoft.com/office/powerpoint/2010/main" val="359768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3. Недостаточная очевидность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40" y="3075232"/>
            <a:ext cx="7649714" cy="241116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90688"/>
            <a:ext cx="10515600" cy="3388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Простоте, понятности и очевидности веб-страницы мешают следующие недостатки в элементах пользовательского интерфейса:</a:t>
            </a:r>
          </a:p>
        </p:txBody>
      </p:sp>
    </p:spTree>
    <p:extLst>
      <p:ext uri="{BB962C8B-B14F-4D97-AF65-F5344CB8AC3E}">
        <p14:creationId xmlns:p14="http://schemas.microsoft.com/office/powerpoint/2010/main" val="181490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129" y="469079"/>
            <a:ext cx="7967633" cy="2257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128" y="3491346"/>
            <a:ext cx="7967634" cy="27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0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3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Выполнить поисковое задание в Интернете: найти по одному примеру веб-сайтов, которые иллюстрируют указанные недостатки.</a:t>
            </a:r>
          </a:p>
          <a:p>
            <a:r>
              <a:rPr lang="ru-RU" dirty="0" smtClean="0"/>
              <a:t>Найти примеры пяти веб-сайтов для каждого из указанных недостатков.</a:t>
            </a:r>
          </a:p>
          <a:p>
            <a:r>
              <a:rPr lang="ru-RU" dirty="0" smtClean="0"/>
              <a:t>Найти примеры комбинаций их двух указанных недостатков.</a:t>
            </a:r>
          </a:p>
        </p:txBody>
      </p:sp>
    </p:spTree>
    <p:extLst>
      <p:ext uri="{BB962C8B-B14F-4D97-AF65-F5344CB8AC3E}">
        <p14:creationId xmlns:p14="http://schemas.microsoft.com/office/powerpoint/2010/main" val="279695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4. Сокращение текстовой информации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Сокращение текстовой информации на веб-сайте призвано улучшить </a:t>
            </a:r>
            <a:r>
              <a:rPr lang="ru-RU" dirty="0" err="1" smtClean="0"/>
              <a:t>юзабилити</a:t>
            </a:r>
            <a:r>
              <a:rPr lang="ru-RU" dirty="0" smtClean="0"/>
              <a:t> следующим образом: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Снизить «уровень шума» на веб-страницах.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Выделить ценное и полезное содержание.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Уменьшить размер веб-страницы, позволив тем </a:t>
            </a:r>
            <a:r>
              <a:rPr lang="ru-RU" dirty="0" err="1" smtClean="0"/>
              <a:t>самам</a:t>
            </a:r>
            <a:r>
              <a:rPr lang="ru-RU" dirty="0" smtClean="0"/>
              <a:t> выводить их на экран целиком, без необходимости дополнительной прокрутки.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При этом желательно, чтобы оставшаяся текстовая информация на веб-страницах содержала минимум общей информации (вступительные тексты, самореклама) и минимум инструкции для пользователя.</a:t>
            </a:r>
          </a:p>
          <a:p>
            <a:pPr marL="571500" indent="-571500">
              <a:buFont typeface="+mj-lt"/>
              <a:buAutoNum type="romanU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69550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Параметры оценки интерфейса в соотв. с ГОСТ 28195-89</a:t>
            </a:r>
            <a:r>
              <a:rPr lang="ru-RU" dirty="0"/>
              <a:t> 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597" y="1690688"/>
            <a:ext cx="5974108" cy="44025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214" y="1380605"/>
            <a:ext cx="5675168" cy="52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4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3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Сократить по смыслу представленную ниже текстовую информацию вдвое, а затем получившийся текст также сократить вдвое.</a:t>
            </a:r>
          </a:p>
          <a:p>
            <a:r>
              <a:rPr lang="ru-RU" dirty="0" smtClean="0"/>
              <a:t>Найти примеры пяти веб-сайтов, на которых не выполняются рекомендации по сокращению текстовой информации.</a:t>
            </a:r>
          </a:p>
          <a:p>
            <a:r>
              <a:rPr lang="ru-RU" dirty="0" smtClean="0"/>
              <a:t>Написать собственное обращение к пользователям своего веб-сайта с учетом рекомендаций по размещению текстовой информации.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192234"/>
              </p:ext>
            </p:extLst>
          </p:nvPr>
        </p:nvGraphicFramePr>
        <p:xfrm>
          <a:off x="10294938" y="823913"/>
          <a:ext cx="1862137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Объект упаковщика для оболочки" showAsIcon="1" r:id="rId3" imgW="670680" imgH="532800" progId="Package">
                  <p:embed/>
                </p:oleObj>
              </mc:Choice>
              <mc:Fallback>
                <p:oleObj name="Объект упаковщика для оболочки" showAsIcon="1" r:id="rId3" imgW="67068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94938" y="823913"/>
                        <a:ext cx="1862137" cy="148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5" name="Picture 11" descr="Максим Ильяхов Пиши, сокращай: Как создавать сильный текст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964" y="4644736"/>
            <a:ext cx="1963882" cy="196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66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4. Оценка начальной страницы веб-сайта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Начальная страница сайта служит целям представления пользователям информации, которую он ищет; представления дополнительной информации; демонстрации способа начала работы с сайтом; вызова интереса к сайту. Начальная страница должна содержать: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Основную идею и назначение сайта.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Иерархия веб-сайта.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Окно поиска.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Анонсы содержания веб-сайта (обзор содержания и сервисов).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Периодически обновляемое содержимое.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Реклама.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Ссылки на содержание веб-сайта, наиболее запрашиваемое пользователями.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Регистрация.</a:t>
            </a:r>
          </a:p>
          <a:p>
            <a:pPr marL="571500" indent="-571500">
              <a:buFont typeface="+mj-lt"/>
              <a:buAutoNum type="romanU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5324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9232"/>
          <a:stretch/>
        </p:blipFill>
        <p:spPr>
          <a:xfrm>
            <a:off x="6033770" y="1240559"/>
            <a:ext cx="6057900" cy="408074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68300"/>
            <a:ext cx="4851400" cy="6240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Основная идея начальной страницы сайта может быть передана следующим образом:</a:t>
            </a:r>
          </a:p>
          <a:p>
            <a:pPr marL="571500" indent="-571500">
              <a:buFont typeface="+mj-lt"/>
              <a:buAutoNum type="alphaUcPeriod"/>
            </a:pPr>
            <a:r>
              <a:rPr lang="ru-RU" dirty="0" smtClean="0"/>
              <a:t>Слоган (под, над или рядом с логотипом сайта). Без слогана могут обойтись сайты, достигшие статуса обиходных или популярных источников информации.</a:t>
            </a:r>
          </a:p>
          <a:p>
            <a:pPr marL="571500" indent="-571500">
              <a:buFont typeface="+mj-lt"/>
              <a:buAutoNum type="alphaUcPeriod"/>
            </a:pPr>
            <a:r>
              <a:rPr lang="ru-RU" dirty="0" smtClean="0"/>
              <a:t>Текст приветствия (без совмещения с описанием назначения сайта).</a:t>
            </a:r>
          </a:p>
        </p:txBody>
      </p:sp>
    </p:spTree>
    <p:extLst>
      <p:ext uri="{BB962C8B-B14F-4D97-AF65-F5344CB8AC3E}">
        <p14:creationId xmlns:p14="http://schemas.microsoft.com/office/powerpoint/2010/main" val="385755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68300"/>
            <a:ext cx="4851400" cy="6240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Если взять рекламный слоган и прочитать его в прошедшем времени, то получится подзаголовок или идея для фильма — к такому выводу пришёл режиссёр и сценарист Натан </a:t>
            </a:r>
            <a:r>
              <a:rPr lang="ru-RU" dirty="0" err="1"/>
              <a:t>Рюггер</a:t>
            </a:r>
            <a:r>
              <a:rPr lang="ru-RU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Его </a:t>
            </a:r>
            <a:r>
              <a:rPr lang="ru-RU" dirty="0"/>
              <a:t>подписчики в </a:t>
            </a:r>
            <a:r>
              <a:rPr lang="ru-RU" dirty="0" err="1"/>
              <a:t>Twitter</a:t>
            </a:r>
            <a:r>
              <a:rPr lang="ru-RU" dirty="0"/>
              <a:t> опробовали это упражнение на англоязычных слоганах, а </a:t>
            </a:r>
            <a:r>
              <a:rPr lang="ru-RU" dirty="0" err="1"/>
              <a:t>Рюггер</a:t>
            </a:r>
            <a:r>
              <a:rPr lang="ru-RU" dirty="0"/>
              <a:t> развил некоторые идеи в полноценные синопсисы</a:t>
            </a:r>
            <a:r>
              <a:rPr lang="ru-RU" dirty="0" smtClean="0"/>
              <a:t>.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К </a:t>
            </a:r>
            <a:r>
              <a:rPr lang="ru-RU" dirty="0" err="1" smtClean="0"/>
              <a:t>флешмобу</a:t>
            </a:r>
            <a:r>
              <a:rPr lang="ru-RU" dirty="0" smtClean="0"/>
              <a:t> присоединился и Стивен Кинг.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73486" y="368300"/>
            <a:ext cx="6386285" cy="6240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/>
              <a:t>Макдоналдс</a:t>
            </a:r>
            <a:r>
              <a:rPr lang="ru-RU" dirty="0" smtClean="0"/>
              <a:t> </a:t>
            </a:r>
            <a:r>
              <a:rPr lang="ru-RU" dirty="0"/>
              <a:t>—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«</a:t>
            </a:r>
            <a:r>
              <a:rPr lang="ru-RU" dirty="0"/>
              <a:t>Вот что я любил</a:t>
            </a:r>
            <a:r>
              <a:rPr lang="ru-RU" dirty="0" smtClean="0"/>
              <a:t>».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b="1" dirty="0" err="1" smtClean="0"/>
              <a:t>Pepsi</a:t>
            </a:r>
            <a:r>
              <a:rPr lang="ru-RU" dirty="0" smtClean="0"/>
              <a:t> </a:t>
            </a:r>
            <a:r>
              <a:rPr lang="ru-RU" dirty="0"/>
              <a:t>—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«</a:t>
            </a:r>
            <a:r>
              <a:rPr lang="ru-RU" dirty="0"/>
              <a:t>Мы брали от жизни всё</a:t>
            </a:r>
            <a:r>
              <a:rPr lang="ru-RU" dirty="0" smtClean="0"/>
              <a:t>».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b="1" dirty="0" err="1" smtClean="0"/>
              <a:t>L’Oreal</a:t>
            </a:r>
            <a:r>
              <a:rPr lang="ru-RU" dirty="0" smtClean="0"/>
              <a:t> </a:t>
            </a:r>
            <a:r>
              <a:rPr lang="ru-RU" dirty="0"/>
              <a:t>—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«</a:t>
            </a:r>
            <a:r>
              <a:rPr lang="ru-RU" dirty="0"/>
              <a:t>Ты была этого достойна</a:t>
            </a:r>
            <a:r>
              <a:rPr lang="ru-RU" dirty="0" smtClean="0"/>
              <a:t>».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b="1" dirty="0" err="1" smtClean="0"/>
              <a:t>Kitekat</a:t>
            </a:r>
            <a:r>
              <a:rPr lang="ru-RU" dirty="0" smtClean="0"/>
              <a:t> </a:t>
            </a:r>
            <a:r>
              <a:rPr lang="ru-RU" dirty="0"/>
              <a:t>—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«</a:t>
            </a:r>
            <a:r>
              <a:rPr lang="ru-RU" dirty="0"/>
              <a:t>Твоя кошка тебе доверяла</a:t>
            </a:r>
            <a:r>
              <a:rPr lang="ru-RU" dirty="0" smtClean="0"/>
              <a:t>».</a:t>
            </a:r>
          </a:p>
        </p:txBody>
      </p:sp>
    </p:spTree>
    <p:extLst>
      <p:ext uri="{BB962C8B-B14F-4D97-AF65-F5344CB8AC3E}">
        <p14:creationId xmlns:p14="http://schemas.microsoft.com/office/powerpoint/2010/main" val="397104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4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Рассмотреть начальные страницы сайтов </a:t>
            </a: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://www.rospotrebnadzor.ru</a:t>
            </a:r>
            <a:r>
              <a:rPr lang="en-GB" dirty="0" smtClean="0">
                <a:hlinkClick r:id="rId2"/>
              </a:rPr>
              <a:t>/</a:t>
            </a:r>
            <a:r>
              <a:rPr lang="ru-RU" dirty="0" smtClean="0"/>
              <a:t> </a:t>
            </a:r>
            <a:r>
              <a:rPr lang="en-GB" dirty="0" smtClean="0"/>
              <a:t>, </a:t>
            </a:r>
            <a:r>
              <a:rPr lang="en-US" dirty="0">
                <a:hlinkClick r:id="rId3"/>
              </a:rPr>
              <a:t>https://rscf.ru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r>
              <a:rPr lang="ru-RU" dirty="0" smtClean="0"/>
              <a:t>, </a:t>
            </a:r>
            <a:r>
              <a:rPr lang="en-GB" dirty="0">
                <a:hlinkClick r:id="rId4"/>
              </a:rPr>
              <a:t>https://www.parents.ru</a:t>
            </a:r>
            <a:r>
              <a:rPr lang="en-GB" dirty="0" smtClean="0">
                <a:hlinkClick r:id="rId4"/>
              </a:rPr>
              <a:t>/</a:t>
            </a:r>
            <a:r>
              <a:rPr lang="ru-RU" dirty="0" smtClean="0"/>
              <a:t>.</a:t>
            </a:r>
            <a:r>
              <a:rPr lang="en-GB" dirty="0" smtClean="0"/>
              <a:t> </a:t>
            </a:r>
            <a:r>
              <a:rPr lang="ru-RU" dirty="0" smtClean="0"/>
              <a:t>Выполнить их анализ, ответив на вопросы: какова основная идея сайта? Что на нем можно сделать? Откуда можно начать пользоваться сайтом? Почему пользователь из целевой аудитории должен быть здесь, а не на другом сайте?</a:t>
            </a:r>
          </a:p>
          <a:p>
            <a:r>
              <a:rPr lang="ru-RU" dirty="0" smtClean="0"/>
              <a:t>Найти примеры пяти веб-сайтов, для которых не выполняются рекомендации по размещению информации на начальной странице.</a:t>
            </a:r>
            <a:r>
              <a:rPr lang="en-GB" dirty="0" smtClean="0"/>
              <a:t> </a:t>
            </a:r>
            <a:r>
              <a:rPr lang="ru-RU" dirty="0" smtClean="0"/>
              <a:t>Оценить, дает ли это преимущество веб-сайту.</a:t>
            </a:r>
          </a:p>
          <a:p>
            <a:r>
              <a:rPr lang="ru-RU" dirty="0" smtClean="0"/>
              <a:t>Написать собственное обращение к пользователям своего веб-сайта с учетом рекомендаций по размещению текстовой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35932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5. Анализ навигации веб-сайта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Посещение сайта обычно состоит из нескольких последовательных процедур:</a:t>
            </a:r>
          </a:p>
          <a:p>
            <a:r>
              <a:rPr lang="ru-RU" dirty="0" smtClean="0"/>
              <a:t>Пользователь определяется с тем, что он ищет;</a:t>
            </a:r>
          </a:p>
          <a:p>
            <a:r>
              <a:rPr lang="ru-RU" dirty="0" smtClean="0"/>
              <a:t>Решаете, </a:t>
            </a:r>
            <a:r>
              <a:rPr lang="ru-RU" dirty="0"/>
              <a:t>б</a:t>
            </a:r>
            <a:r>
              <a:rPr lang="ru-RU" dirty="0" smtClean="0"/>
              <a:t>удет ли он искать самостоятельно или с помощью окна поиска;</a:t>
            </a:r>
          </a:p>
          <a:p>
            <a:r>
              <a:rPr lang="ru-RU" dirty="0" smtClean="0"/>
              <a:t>Перемещается по иерархии сайта с помощью навигационных указателей;</a:t>
            </a:r>
          </a:p>
          <a:p>
            <a:r>
              <a:rPr lang="ru-RU" dirty="0" smtClean="0"/>
              <a:t>При отсутствии информации пользователь уходит с сайта.</a:t>
            </a:r>
          </a:p>
          <a:p>
            <a:pPr marL="571500" indent="-571500">
              <a:buFont typeface="+mj-lt"/>
              <a:buAutoNum type="romanUcPeriod"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65013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поиска информации на сайте: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Отсутствие ощущение масштаба.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Отсутствие ощущение направления.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Отсутствует ощущение местоположения.</a:t>
            </a:r>
          </a:p>
          <a:p>
            <a:pPr marL="514350" indent="-514350">
              <a:buFont typeface="+mj-lt"/>
              <a:buAutoNum type="arabicParenR"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Поэтому, назначение навигации сайта является: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Формирование иерархической структуры веб-сайта;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Помощь пользователю в поиске информации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Ориентация пользователя в его местоположении.</a:t>
            </a:r>
          </a:p>
        </p:txBody>
      </p:sp>
    </p:spTree>
    <p:extLst>
      <p:ext uri="{BB962C8B-B14F-4D97-AF65-F5344CB8AC3E}">
        <p14:creationId xmlns:p14="http://schemas.microsoft.com/office/powerpoint/2010/main" val="28965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навигационные элементы веб-сайта: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7010" y="1690688"/>
            <a:ext cx="7081364" cy="3694112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37338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Логотип веб-сайта.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Название веб-страницы.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Разделы.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Элементы локальной навигации.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Индикаторы местоположения.</a:t>
            </a:r>
          </a:p>
          <a:p>
            <a:pPr marL="514350" indent="-514350">
              <a:buFont typeface="+mj-lt"/>
              <a:buAutoNum type="arabicParenR"/>
            </a:pPr>
            <a:r>
              <a:rPr lang="ru-RU" dirty="0" smtClean="0"/>
              <a:t>Поиск.</a:t>
            </a:r>
          </a:p>
        </p:txBody>
      </p:sp>
    </p:spTree>
    <p:extLst>
      <p:ext uri="{BB962C8B-B14F-4D97-AF65-F5344CB8AC3E}">
        <p14:creationId xmlns:p14="http://schemas.microsoft.com/office/powerpoint/2010/main" val="2815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2" y="1262743"/>
            <a:ext cx="7248210" cy="39261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655" y="239486"/>
            <a:ext cx="5238541" cy="28375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655" y="3523947"/>
            <a:ext cx="5238541" cy="283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577"/>
          <a:stretch/>
        </p:blipFill>
        <p:spPr>
          <a:xfrm>
            <a:off x="1054100" y="1174750"/>
            <a:ext cx="8864600" cy="477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Место эргономики на разных стадиях разработки продукта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79" y="2277687"/>
            <a:ext cx="5455754" cy="30484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491" y="1690688"/>
            <a:ext cx="4894811" cy="492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56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742"/>
          <a:stretch/>
        </p:blipFill>
        <p:spPr>
          <a:xfrm>
            <a:off x="1320799" y="749300"/>
            <a:ext cx="9171887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69" y="3822700"/>
            <a:ext cx="914554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1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5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Открыть случайным образом пять веб-страниц разных веб-сайтов. На каждой странице необходимо найти и выделить элементы навигации 1-6.</a:t>
            </a:r>
          </a:p>
          <a:p>
            <a:r>
              <a:rPr lang="ru-RU" dirty="0" smtClean="0"/>
              <a:t>Предложить свой вариант для веб-страниц найденных веб-страниц.</a:t>
            </a:r>
          </a:p>
        </p:txBody>
      </p:sp>
    </p:spTree>
    <p:extLst>
      <p:ext uri="{BB962C8B-B14F-4D97-AF65-F5344CB8AC3E}">
        <p14:creationId xmlns:p14="http://schemas.microsoft.com/office/powerpoint/2010/main" val="272106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6. Использование вкладок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 smtClean="0"/>
              <a:t>Вкладки стали популярным элементом веб-сайтов, так как они являются: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Очевидными и простыми.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Легко узнаваемыми и привлекательными.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Интуитивно упорядоченными.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 smtClean="0"/>
              <a:t>Условными обозначениями физического пространства (впереди-сзади, внутри-снаружи).</a:t>
            </a:r>
          </a:p>
        </p:txBody>
      </p:sp>
    </p:spTree>
    <p:extLst>
      <p:ext uri="{BB962C8B-B14F-4D97-AF65-F5344CB8AC3E}">
        <p14:creationId xmlns:p14="http://schemas.microsoft.com/office/powerpoint/2010/main" val="414565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Правила при создании вкладок: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816"/>
          <a:stretch/>
        </p:blipFill>
        <p:spPr>
          <a:xfrm>
            <a:off x="581024" y="1690687"/>
            <a:ext cx="6411737" cy="1827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68" y="1271586"/>
            <a:ext cx="5367221" cy="2246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17922"/>
            <a:ext cx="6292916" cy="2146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668" y="3717923"/>
            <a:ext cx="5328110" cy="22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3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6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Выбрать три сайта с вкладками. Провести их анализ в соответствии с правилами </a:t>
            </a:r>
            <a:r>
              <a:rPr lang="en-GB" dirty="0" smtClean="0"/>
              <a:t>A-D</a:t>
            </a:r>
            <a:r>
              <a:rPr lang="ru-RU" dirty="0" smtClean="0"/>
              <a:t>.</a:t>
            </a:r>
            <a:endParaRPr lang="en-GB" dirty="0" smtClean="0"/>
          </a:p>
          <a:p>
            <a:r>
              <a:rPr lang="ru-RU" dirty="0" smtClean="0"/>
              <a:t>Провести анализ еще четырех веб-сайтов с вкладками. Провести их анализ в соответствии с правилами </a:t>
            </a:r>
            <a:r>
              <a:rPr lang="en-GB" dirty="0" smtClean="0"/>
              <a:t>A-D. </a:t>
            </a:r>
            <a:r>
              <a:rPr lang="ru-RU" dirty="0" smtClean="0"/>
              <a:t>Найти возможные комбинации правил.</a:t>
            </a:r>
          </a:p>
          <a:p>
            <a:r>
              <a:rPr lang="ru-RU" dirty="0" smtClean="0"/>
              <a:t>Предложить свои варианты исправления возможных ошибок этих сайтов.</a:t>
            </a:r>
          </a:p>
        </p:txBody>
      </p:sp>
    </p:spTree>
    <p:extLst>
      <p:ext uri="{BB962C8B-B14F-4D97-AF65-F5344CB8AC3E}">
        <p14:creationId xmlns:p14="http://schemas.microsoft.com/office/powerpoint/2010/main" val="410169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7. Статистика корпоративных веб-сайтов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2242"/>
          <a:stretch/>
        </p:blipFill>
        <p:spPr>
          <a:xfrm>
            <a:off x="962071" y="2753860"/>
            <a:ext cx="10267857" cy="196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2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067"/>
          <a:stretch/>
        </p:blipFill>
        <p:spPr>
          <a:xfrm>
            <a:off x="750985" y="1015999"/>
            <a:ext cx="10152872" cy="503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9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9" y="999105"/>
            <a:ext cx="10968268" cy="469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7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6" y="515138"/>
            <a:ext cx="9826171" cy="56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4378"/>
          <a:stretch/>
        </p:blipFill>
        <p:spPr>
          <a:xfrm>
            <a:off x="605694" y="910771"/>
            <a:ext cx="10490625" cy="512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Стандарты </a:t>
            </a:r>
            <a:r>
              <a:rPr lang="en-US" dirty="0" smtClean="0"/>
              <a:t>ISO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Стандарты серии ИСО исчерпывающе рассмотрены в работах Найджела </a:t>
            </a:r>
            <a:r>
              <a:rPr lang="ru-RU" dirty="0" err="1" smtClean="0"/>
              <a:t>Бевана</a:t>
            </a:r>
            <a:endParaRPr lang="en-US" dirty="0" smtClean="0"/>
          </a:p>
          <a:p>
            <a:r>
              <a:rPr lang="en-US" dirty="0" smtClean="0"/>
              <a:t>Bevan </a:t>
            </a:r>
            <a:r>
              <a:rPr lang="en-US" dirty="0"/>
              <a:t>N. International Standards for HCI and Usability // International</a:t>
            </a:r>
            <a:br>
              <a:rPr lang="en-US" dirty="0"/>
            </a:br>
            <a:r>
              <a:rPr lang="en-US" dirty="0"/>
              <a:t>Journal of Human-Computer Studies.– 2001.– </a:t>
            </a:r>
            <a:r>
              <a:rPr lang="en-US" dirty="0" smtClean="0"/>
              <a:t>55</a:t>
            </a:r>
          </a:p>
          <a:p>
            <a:r>
              <a:rPr lang="en-US" dirty="0" smtClean="0"/>
              <a:t>Bevan </a:t>
            </a:r>
            <a:r>
              <a:rPr lang="en-US" dirty="0"/>
              <a:t>N. Human-Computer Interaction Standards Proceedings of</a:t>
            </a:r>
            <a:br>
              <a:rPr lang="en-US" dirty="0"/>
            </a:br>
            <a:r>
              <a:rPr lang="en-US" dirty="0"/>
              <a:t>the 6th International Conference on Human Computer Interaction.–</a:t>
            </a:r>
            <a:br>
              <a:rPr lang="en-US" dirty="0"/>
            </a:br>
            <a:r>
              <a:rPr lang="en-US" dirty="0"/>
              <a:t>Yokohama, July 1995. </a:t>
            </a:r>
            <a:r>
              <a:rPr lang="en-US" dirty="0" err="1"/>
              <a:t>Anzai</a:t>
            </a:r>
            <a:r>
              <a:rPr lang="en-US" dirty="0"/>
              <a:t> &amp; Ogawa (</a:t>
            </a:r>
            <a:r>
              <a:rPr lang="en-US" dirty="0" err="1"/>
              <a:t>eds</a:t>
            </a:r>
            <a:r>
              <a:rPr lang="en-US" dirty="0"/>
              <a:t>), Elsevier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Bevan </a:t>
            </a:r>
            <a:r>
              <a:rPr lang="en-US" dirty="0"/>
              <a:t>N. International Standards for HCI. – http://www.nigelbevan.</a:t>
            </a:r>
            <a:br>
              <a:rPr lang="en-US" dirty="0"/>
            </a:br>
            <a:r>
              <a:rPr lang="en-US" dirty="0"/>
              <a:t>com/papers/International_standards_HCI.pdf</a:t>
            </a:r>
            <a:r>
              <a:rPr lang="en-US" dirty="0"/>
              <a:t> 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1933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8. Анализ доброжелательности пользователя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337" y="2629132"/>
            <a:ext cx="11177325" cy="205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5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39" y="925285"/>
            <a:ext cx="11107542" cy="501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1"/>
            <a:ext cx="11850495" cy="364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 8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690688"/>
            <a:ext cx="10515600" cy="491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Оценить собственную доброжелательность по 100-бальной шкале. Выполнить на 10 случайных сайтах по 10 запросов к элементам интерфейсов веб-страниц. </a:t>
            </a:r>
          </a:p>
          <a:p>
            <a:r>
              <a:rPr lang="ru-RU" dirty="0" smtClean="0"/>
              <a:t>Прибавить к исходному значению доброжелательности +1 или -1, в зависимости от того, какой из факторов </a:t>
            </a:r>
            <a:r>
              <a:rPr lang="en-GB" dirty="0" smtClean="0"/>
              <a:t>I-V </a:t>
            </a:r>
            <a:r>
              <a:rPr lang="ru-RU" dirty="0" smtClean="0"/>
              <a:t>или </a:t>
            </a:r>
            <a:r>
              <a:rPr lang="en-GB" dirty="0" smtClean="0"/>
              <a:t>A-E </a:t>
            </a:r>
            <a:r>
              <a:rPr lang="ru-RU" dirty="0" smtClean="0"/>
              <a:t>встретился на веб-странице. </a:t>
            </a:r>
          </a:p>
          <a:p>
            <a:r>
              <a:rPr lang="ru-RU" dirty="0" smtClean="0"/>
              <a:t>Вычислить итоговую доброжелательность.</a:t>
            </a:r>
          </a:p>
        </p:txBody>
      </p:sp>
    </p:spTree>
    <p:extLst>
      <p:ext uri="{BB962C8B-B14F-4D97-AF65-F5344CB8AC3E}">
        <p14:creationId xmlns:p14="http://schemas.microsoft.com/office/powerpoint/2010/main" val="220069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разработке находится множество стандартов, касающихся программного обеспечения, это свидетельствует о нехватке </a:t>
            </a:r>
            <a:r>
              <a:rPr lang="ru-RU" dirty="0" smtClean="0"/>
              <a:t>четких</a:t>
            </a:r>
            <a:r>
              <a:rPr lang="en-US" dirty="0" smtClean="0"/>
              <a:t> </a:t>
            </a:r>
            <a:r>
              <a:rPr lang="ru-RU" dirty="0" smtClean="0"/>
              <a:t>правил </a:t>
            </a:r>
            <a:r>
              <a:rPr lang="ru-RU" dirty="0"/>
              <a:t>и ориентиров для разработчиков. </a:t>
            </a:r>
            <a:endParaRPr lang="en-US" dirty="0" smtClean="0"/>
          </a:p>
          <a:p>
            <a:r>
              <a:rPr lang="ru-RU" dirty="0" smtClean="0"/>
              <a:t>Например</a:t>
            </a:r>
            <a:r>
              <a:rPr lang="ru-RU" dirty="0"/>
              <a:t>, активно разрабатываются стандарты группы ИСО 9241. </a:t>
            </a:r>
            <a:endParaRPr lang="en-US" dirty="0" smtClean="0"/>
          </a:p>
          <a:p>
            <a:r>
              <a:rPr lang="ru-RU" dirty="0" smtClean="0"/>
              <a:t>В </a:t>
            </a:r>
            <a:r>
              <a:rPr lang="ru-RU" dirty="0"/>
              <a:t>стадии </a:t>
            </a:r>
            <a:r>
              <a:rPr lang="ru-RU" dirty="0" smtClean="0"/>
              <a:t>разработки</a:t>
            </a:r>
            <a:r>
              <a:rPr lang="en-US" dirty="0" smtClean="0"/>
              <a:t> </a:t>
            </a:r>
            <a:r>
              <a:rPr lang="ru-RU" dirty="0" smtClean="0"/>
              <a:t>часть </a:t>
            </a:r>
            <a:r>
              <a:rPr lang="ru-RU" dirty="0"/>
              <a:t>100 «Введение в эргономику программного обеспечения</a:t>
            </a:r>
            <a:r>
              <a:rPr lang="ru-RU" dirty="0" smtClean="0"/>
              <a:t>»,</a:t>
            </a:r>
            <a:r>
              <a:rPr lang="en-US" dirty="0" smtClean="0"/>
              <a:t> </a:t>
            </a:r>
            <a:r>
              <a:rPr lang="ru-RU" dirty="0" smtClean="0"/>
              <a:t>часть </a:t>
            </a:r>
            <a:r>
              <a:rPr lang="ru-RU" dirty="0"/>
              <a:t>113 «Графический интерфейс GUI и принципы управления</a:t>
            </a:r>
            <a:r>
              <a:rPr lang="ru-RU" dirty="0" smtClean="0"/>
              <a:t>»,</a:t>
            </a:r>
            <a:r>
              <a:rPr lang="en-US" dirty="0" smtClean="0"/>
              <a:t> </a:t>
            </a:r>
            <a:r>
              <a:rPr lang="ru-RU" dirty="0" smtClean="0"/>
              <a:t>часть </a:t>
            </a:r>
            <a:r>
              <a:rPr lang="ru-RU" dirty="0"/>
              <a:t>133 «Диалоги непосредственного управления», и т.д.</a:t>
            </a:r>
            <a:r>
              <a:rPr lang="ru-RU" dirty="0"/>
              <a:t> 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481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65760"/>
            <a:ext cx="10515600" cy="5811203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Разработчики стандартов стараются двигаться в сторону </a:t>
            </a:r>
            <a:r>
              <a:rPr lang="ru-RU" dirty="0" smtClean="0"/>
              <a:t>универсализации </a:t>
            </a:r>
            <a:r>
              <a:rPr lang="ru-RU" dirty="0"/>
              <a:t>стандартов. </a:t>
            </a:r>
            <a:endParaRPr lang="en-US" dirty="0" smtClean="0"/>
          </a:p>
          <a:p>
            <a:r>
              <a:rPr lang="ru-RU" dirty="0" smtClean="0"/>
              <a:t>Количество </a:t>
            </a:r>
            <a:r>
              <a:rPr lang="ru-RU" dirty="0"/>
              <a:t>и разнообразие средств управления </a:t>
            </a:r>
            <a:r>
              <a:rPr lang="ru-RU" dirty="0" smtClean="0"/>
              <a:t>увеличивается</a:t>
            </a:r>
            <a:r>
              <a:rPr lang="ru-RU" dirty="0"/>
              <a:t>, и невозможно создавать отдельные стандарты для каждого</a:t>
            </a:r>
            <a:br>
              <a:rPr lang="ru-RU" dirty="0"/>
            </a:br>
            <a:r>
              <a:rPr lang="ru-RU" dirty="0"/>
              <a:t>из них. </a:t>
            </a:r>
            <a:endParaRPr lang="en-US" dirty="0" smtClean="0"/>
          </a:p>
          <a:p>
            <a:r>
              <a:rPr lang="ru-RU" dirty="0" smtClean="0"/>
              <a:t>Тем </a:t>
            </a:r>
            <a:r>
              <a:rPr lang="ru-RU" dirty="0"/>
              <a:t>более, что индустрия развивается темпами, которые </a:t>
            </a:r>
            <a:r>
              <a:rPr lang="ru-RU" dirty="0" smtClean="0"/>
              <a:t>предполагают</a:t>
            </a:r>
            <a:r>
              <a:rPr lang="ru-RU" dirty="0"/>
              <a:t>, что стандарт будет выходить уже устаревшим. </a:t>
            </a:r>
            <a:endParaRPr lang="en-US" dirty="0" smtClean="0"/>
          </a:p>
          <a:p>
            <a:r>
              <a:rPr lang="ru-RU" dirty="0" smtClean="0"/>
              <a:t>Поэтому сейчас</a:t>
            </a:r>
            <a:r>
              <a:rPr lang="en-US" dirty="0" smtClean="0"/>
              <a:t> </a:t>
            </a:r>
            <a:r>
              <a:rPr lang="ru-RU" dirty="0" smtClean="0"/>
              <a:t>вырабатываются </a:t>
            </a:r>
            <a:r>
              <a:rPr lang="ru-RU" dirty="0"/>
              <a:t>общие когнитивные законы эргономического </a:t>
            </a:r>
            <a:r>
              <a:rPr lang="ru-RU" dirty="0" smtClean="0"/>
              <a:t>взаимодействия </a:t>
            </a:r>
            <a:r>
              <a:rPr lang="ru-RU" dirty="0"/>
              <a:t>человек-машина, которые будут равно работать для всего </a:t>
            </a:r>
            <a:r>
              <a:rPr lang="ru-RU" dirty="0" smtClean="0"/>
              <a:t>разнообразия </a:t>
            </a:r>
            <a:r>
              <a:rPr lang="ru-RU" dirty="0"/>
              <a:t>интерфейсов, в том числе, с новыми способами ввода-вывода.</a:t>
            </a:r>
            <a:r>
              <a:rPr lang="ru-RU" dirty="0"/>
              <a:t> </a:t>
            </a:r>
            <a:endParaRPr lang="en-US" dirty="0" smtClean="0"/>
          </a:p>
          <a:p>
            <a:r>
              <a:rPr lang="ru-RU" b="1" dirty="0"/>
              <a:t>На основе существующих стандартов, невозможно провести количественную оценку интерфейса и на данный момент не </a:t>
            </a:r>
            <a:r>
              <a:rPr lang="ru-RU" b="1" dirty="0" smtClean="0"/>
              <a:t>существует</a:t>
            </a:r>
            <a:r>
              <a:rPr lang="en-US" b="1" dirty="0" smtClean="0"/>
              <a:t> </a:t>
            </a:r>
            <a:r>
              <a:rPr lang="ru-RU" b="1" dirty="0" smtClean="0"/>
              <a:t>практики </a:t>
            </a:r>
            <a:r>
              <a:rPr lang="ru-RU" b="1" dirty="0"/>
              <a:t>выдачи сертификатов «по пользовательскому качеству».</a:t>
            </a:r>
            <a:r>
              <a:rPr lang="ru-RU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000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Сертификация ПО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Сертификация программ или сертификация программного </a:t>
            </a:r>
            <a:r>
              <a:rPr lang="ru-RU" dirty="0" smtClean="0"/>
              <a:t>обеспечения не </a:t>
            </a:r>
            <a:r>
              <a:rPr lang="ru-RU" dirty="0"/>
              <a:t>является обязательной процедурой. </a:t>
            </a:r>
            <a:endParaRPr lang="ru-RU" dirty="0" smtClean="0"/>
          </a:p>
          <a:p>
            <a:r>
              <a:rPr lang="ru-RU" dirty="0" smtClean="0"/>
              <a:t>Сертификат </a:t>
            </a:r>
            <a:r>
              <a:rPr lang="ru-RU" dirty="0"/>
              <a:t>на </a:t>
            </a:r>
            <a:r>
              <a:rPr lang="ru-RU" dirty="0" smtClean="0"/>
              <a:t>программное обеспечение </a:t>
            </a:r>
            <a:r>
              <a:rPr lang="ru-RU" dirty="0"/>
              <a:t>можно получить на добровольной основе. </a:t>
            </a:r>
            <a:endParaRPr lang="ru-RU" dirty="0" smtClean="0"/>
          </a:p>
          <a:p>
            <a:r>
              <a:rPr lang="ru-RU" dirty="0" smtClean="0"/>
              <a:t>Сертификация программ </a:t>
            </a:r>
            <a:r>
              <a:rPr lang="ru-RU" dirty="0"/>
              <a:t>проводится на соответствие требованиям ГОСТов, </a:t>
            </a:r>
            <a:r>
              <a:rPr lang="ru-RU" dirty="0" smtClean="0"/>
              <a:t>которые определяют </a:t>
            </a:r>
            <a:r>
              <a:rPr lang="ru-RU" dirty="0"/>
              <a:t>нормы и правила для программного обеспечения</a:t>
            </a:r>
            <a:r>
              <a:rPr lang="ru-RU" dirty="0" smtClean="0"/>
              <a:t>.</a:t>
            </a:r>
          </a:p>
          <a:p>
            <a:r>
              <a:rPr lang="ru-RU" dirty="0"/>
              <a:t>Системы сертификации разного вида отличаются ориентацией </a:t>
            </a:r>
            <a:r>
              <a:rPr lang="ru-RU" dirty="0" smtClean="0"/>
              <a:t>на различные </a:t>
            </a:r>
            <a:r>
              <a:rPr lang="ru-RU" dirty="0"/>
              <a:t>типы ПО. Это системы Минобороны, ФСТЭК, ФСБ и </a:t>
            </a:r>
            <a:r>
              <a:rPr lang="ru-RU" dirty="0" smtClean="0"/>
              <a:t>другие</a:t>
            </a:r>
            <a:r>
              <a:rPr lang="ru-RU" dirty="0"/>
              <a:t>. Среди них основными можно считать системы ФСТЭК и ФСБ.</a:t>
            </a:r>
          </a:p>
        </p:txBody>
      </p:sp>
    </p:spTree>
    <p:extLst>
      <p:ext uri="{BB962C8B-B14F-4D97-AF65-F5344CB8AC3E}">
        <p14:creationId xmlns:p14="http://schemas.microsoft.com/office/powerpoint/2010/main" val="404079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90698"/>
            <a:ext cx="10515600" cy="5786265"/>
          </a:xfrm>
        </p:spPr>
        <p:txBody>
          <a:bodyPr>
            <a:normAutofit/>
          </a:bodyPr>
          <a:lstStyle/>
          <a:p>
            <a:r>
              <a:rPr lang="ru-RU" dirty="0"/>
              <a:t>ФСБ-сертификация используется для мониторинга подсистем программного обеспечения, которые используют защиту криптографического плана, причем в России сегодня применяют только </a:t>
            </a:r>
            <a:r>
              <a:rPr lang="ru-RU" dirty="0" smtClean="0"/>
              <a:t>отечественные алгоритмы </a:t>
            </a:r>
            <a:r>
              <a:rPr lang="ru-RU" dirty="0"/>
              <a:t>криптографии. </a:t>
            </a:r>
            <a:endParaRPr lang="ru-RU" dirty="0" smtClean="0"/>
          </a:p>
          <a:p>
            <a:r>
              <a:rPr lang="ru-RU" dirty="0" smtClean="0"/>
              <a:t>Чтобы </a:t>
            </a:r>
            <a:r>
              <a:rPr lang="ru-RU" dirty="0"/>
              <a:t>ознакомиться с теми требованиями</a:t>
            </a:r>
            <a:r>
              <a:rPr lang="ru-RU" dirty="0" smtClean="0"/>
              <a:t>, которые </a:t>
            </a:r>
            <a:r>
              <a:rPr lang="ru-RU" dirty="0"/>
              <a:t>выдвигает ФСБ для подсистем ПО, необходимо иметь специальное разрешение, так как эти требования не придаются всеобщей огласке.</a:t>
            </a:r>
          </a:p>
          <a:p>
            <a:r>
              <a:rPr lang="ru-RU" dirty="0"/>
              <a:t>ФСТЭК-сертификация проверяет техническую защиту информации, применяя </a:t>
            </a:r>
            <a:r>
              <a:rPr lang="ru-RU" dirty="0" smtClean="0"/>
              <a:t>не криптографические </a:t>
            </a:r>
            <a:r>
              <a:rPr lang="ru-RU" dirty="0"/>
              <a:t>методы. </a:t>
            </a:r>
            <a:endParaRPr lang="ru-RU" dirty="0" smtClean="0"/>
          </a:p>
          <a:p>
            <a:r>
              <a:rPr lang="ru-RU" dirty="0" smtClean="0"/>
              <a:t>Требования данной </a:t>
            </a:r>
            <a:r>
              <a:rPr lang="ru-RU" dirty="0"/>
              <a:t>сертификационной системы являются общедоступными, их можно найти на официальном сайте ФСТЭК.</a:t>
            </a:r>
          </a:p>
        </p:txBody>
      </p:sp>
    </p:spTree>
    <p:extLst>
      <p:ext uri="{BB962C8B-B14F-4D97-AF65-F5344CB8AC3E}">
        <p14:creationId xmlns:p14="http://schemas.microsoft.com/office/powerpoint/2010/main" val="1132992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1464</Words>
  <Application>Microsoft Office PowerPoint</Application>
  <PresentationFormat>Широкоэкранный</PresentationFormat>
  <Paragraphs>152</Paragraphs>
  <Slides>53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Объект упаковщика для оболочки</vt:lpstr>
      <vt:lpstr>Качественный анализ интерфейсов</vt:lpstr>
      <vt:lpstr>Существующие решения для оценки эргономичности ПО</vt:lpstr>
      <vt:lpstr>Параметры оценки интерфейса в соотв. с ГОСТ 28195-89 </vt:lpstr>
      <vt:lpstr>Место эргономики на разных стадиях разработки продукта</vt:lpstr>
      <vt:lpstr>Стандарты ISO</vt:lpstr>
      <vt:lpstr>Презентация PowerPoint</vt:lpstr>
      <vt:lpstr>Презентация PowerPoint</vt:lpstr>
      <vt:lpstr>Сертификация ПО</vt:lpstr>
      <vt:lpstr>Презентация PowerPoint</vt:lpstr>
      <vt:lpstr>Презентация PowerPoint</vt:lpstr>
      <vt:lpstr>Способы оценки эргономичности </vt:lpstr>
      <vt:lpstr>Презентация PowerPoint</vt:lpstr>
      <vt:lpstr>Презентация PowerPoint</vt:lpstr>
      <vt:lpstr>1. Просмотр веб-страниц</vt:lpstr>
      <vt:lpstr>Презентация PowerPoint</vt:lpstr>
      <vt:lpstr>Презентация PowerPoint</vt:lpstr>
      <vt:lpstr>Презентация PowerPoint</vt:lpstr>
      <vt:lpstr>Постановка задачи 1</vt:lpstr>
      <vt:lpstr>2. Способы достижения быстрого просмотра веб-сайта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Постановка задачи 2</vt:lpstr>
      <vt:lpstr>3. Недостаточная очевидность</vt:lpstr>
      <vt:lpstr>Презентация PowerPoint</vt:lpstr>
      <vt:lpstr>Постановка задачи 3</vt:lpstr>
      <vt:lpstr>4. Сокращение текстовой информации</vt:lpstr>
      <vt:lpstr>Постановка задачи 3</vt:lpstr>
      <vt:lpstr>4. Оценка начальной страницы веб-сайта</vt:lpstr>
      <vt:lpstr>Презентация PowerPoint</vt:lpstr>
      <vt:lpstr>Презентация PowerPoint</vt:lpstr>
      <vt:lpstr>Постановка задачи 4</vt:lpstr>
      <vt:lpstr>5. Анализ навигации веб-сайта</vt:lpstr>
      <vt:lpstr>Особенности поиска информации на сайте:</vt:lpstr>
      <vt:lpstr>Основные навигационные элементы веб-сайта:</vt:lpstr>
      <vt:lpstr>Презентация PowerPoint</vt:lpstr>
      <vt:lpstr>Презентация PowerPoint</vt:lpstr>
      <vt:lpstr>Презентация PowerPoint</vt:lpstr>
      <vt:lpstr>Постановка задачи 5</vt:lpstr>
      <vt:lpstr>6. Использование вкладок</vt:lpstr>
      <vt:lpstr>Правила при создании вкладок:</vt:lpstr>
      <vt:lpstr>Постановка задачи 6</vt:lpstr>
      <vt:lpstr>7. Статистика корпоративных веб-сайтов</vt:lpstr>
      <vt:lpstr>Презентация PowerPoint</vt:lpstr>
      <vt:lpstr>Презентация PowerPoint</vt:lpstr>
      <vt:lpstr>Презентация PowerPoint</vt:lpstr>
      <vt:lpstr>Презентация PowerPoint</vt:lpstr>
      <vt:lpstr>8. Анализ доброжелательности пользователя</vt:lpstr>
      <vt:lpstr>Презентация PowerPoint</vt:lpstr>
      <vt:lpstr>Презентация PowerPoint</vt:lpstr>
      <vt:lpstr>Постановка задачи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Качественный анализ интерфейсов</dc:title>
  <dc:creator>dmitry</dc:creator>
  <cp:lastModifiedBy>itgd</cp:lastModifiedBy>
  <cp:revision>20</cp:revision>
  <dcterms:created xsi:type="dcterms:W3CDTF">2022-10-19T18:07:43Z</dcterms:created>
  <dcterms:modified xsi:type="dcterms:W3CDTF">2024-10-30T06:50:21Z</dcterms:modified>
</cp:coreProperties>
</file>